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D2FF"/>
    <a:srgbClr val="124E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C1A09-762C-405E-B0C1-7EA5C269258C}" type="datetimeFigureOut">
              <a:rPr lang="ru-RU" smtClean="0"/>
              <a:t>12.09.2022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5712E-0E20-4661-B5F3-C833A91AE7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702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45F4E-BED6-4E0F-8403-A764239EF9FF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26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62645-E4CD-4C2B-BEAC-C90A70B409AD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93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E2115-F15C-4C8F-885A-E9DA419057DF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8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AB5E3-E8C7-4E05-B521-9627B2719FA5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4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C6CF-5A16-4B86-BF94-7D90B0C005BA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1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9788-5015-4C87-B1FA-A70EF522568A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84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9E3E-7461-429E-8AA6-3E064297F00A}" type="datetime1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D534-C186-4B87-BDD3-602C7903E3EA}" type="datetime1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0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3A11D-BFE3-4805-A606-98D3E5FD3EFA}" type="datetime1">
              <a:rPr lang="en-US" smtClean="0"/>
              <a:t>9/12/2022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26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C7E9F-BA3E-4DD0-87E9-AE71BEA71EC0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25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037D6-1AE6-410E-9411-621089A5F18A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61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CF08F-9C17-4161-ABB1-2E6AE08007A2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E381C-6006-4518-B637-C5805129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7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49352" y="1350963"/>
            <a:ext cx="9144000" cy="2387600"/>
          </a:xfrm>
        </p:spPr>
        <p:txBody>
          <a:bodyPr/>
          <a:lstStyle/>
          <a:p>
            <a:r>
              <a:rPr lang="en-US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IntraService</a:t>
            </a:r>
            <a:endParaRPr lang="en-US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49352" y="3830638"/>
            <a:ext cx="9144000" cy="1655762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Универсальная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Service Desk 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система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82EB69-E3C3-4FA5-9660-04FB2B75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z="2000" smtClean="0"/>
              <a:t>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18418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CFA1BB-86D5-4A41-B18B-D6380273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Мобильная версия</a:t>
            </a:r>
            <a:endParaRPr lang="ru-RU" dirty="0"/>
          </a:p>
        </p:txBody>
      </p:sp>
      <p:pic>
        <p:nvPicPr>
          <p:cNvPr id="5" name="Picture 2" descr="undefined">
            <a:extLst>
              <a:ext uri="{FF2B5EF4-FFF2-40B4-BE49-F238E27FC236}">
                <a16:creationId xmlns:a16="http://schemas.microsoft.com/office/drawing/2014/main" id="{5B2DA6C2-9D17-448B-8C8A-27F28C63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69" y="1491969"/>
            <a:ext cx="2811604" cy="5000906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undefined">
            <a:extLst>
              <a:ext uri="{FF2B5EF4-FFF2-40B4-BE49-F238E27FC236}">
                <a16:creationId xmlns:a16="http://schemas.microsoft.com/office/drawing/2014/main" id="{EC15DAC2-3A85-4481-A210-25A9A0A29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428" y="1491969"/>
            <a:ext cx="2811604" cy="5000906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undefined">
            <a:extLst>
              <a:ext uri="{FF2B5EF4-FFF2-40B4-BE49-F238E27FC236}">
                <a16:creationId xmlns:a16="http://schemas.microsoft.com/office/drawing/2014/main" id="{5AB84085-147B-41E1-9FCA-2D99E8DD2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93" y="1491969"/>
            <a:ext cx="2811604" cy="5000906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73690A1-0EFD-465A-A1F3-C982B071A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z="2000" smtClean="0"/>
              <a:t>10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2329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9FD1C-AAD2-4297-AFE3-4ECCBE8CD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Каталог сервисов</a:t>
            </a:r>
            <a:endParaRPr lang="ru-RU" dirty="0"/>
          </a:p>
        </p:txBody>
      </p:sp>
      <p:pic>
        <p:nvPicPr>
          <p:cNvPr id="7" name="Picture 2" descr="undefined">
            <a:extLst>
              <a:ext uri="{FF2B5EF4-FFF2-40B4-BE49-F238E27FC236}">
                <a16:creationId xmlns:a16="http://schemas.microsoft.com/office/drawing/2014/main" id="{27CBA315-BBDD-4B12-9436-9FB9203C9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90688"/>
            <a:ext cx="5935888" cy="2715036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B37C5F1D-6BBD-4087-9651-379944E56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3747" y="1510484"/>
            <a:ext cx="4782671" cy="4115400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spcAft>
                <a:spcPts val="1200"/>
              </a:spcAft>
              <a:buNone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Общая информация</a:t>
            </a:r>
            <a:br>
              <a:rPr lang="ru-RU" dirty="0"/>
            </a:b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Сервисы служат для логического объединения заявок в системе. Сервисы могут соответствовать: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Клиенту (например, «Поддержка филиала в Новосибирске»)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Контракту (например, «Поддержка по договору 1C-4503/11»)</a:t>
            </a:r>
          </a:p>
          <a:p>
            <a:pPr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Оказываемой услуге (например, «Ремонт оргтехники»)</a:t>
            </a:r>
          </a:p>
          <a:p>
            <a:pPr marL="0" indent="0">
              <a:spcAft>
                <a:spcPts val="1200"/>
              </a:spcAft>
              <a:buNone/>
            </a:pPr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84FD142-5B3D-4B97-95D2-DA3918B8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z="2000" smtClean="0"/>
              <a:t>11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0751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4EF8D-A360-48DD-9A3F-B39CBA086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Основные настройки сервиса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6F38041E-A2D6-45FB-8F9E-3DD8823AB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Для сервиса могут быть определены следующие основные параметры:</a:t>
            </a:r>
          </a:p>
          <a:p>
            <a:endParaRPr lang="ru-RU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r>
              <a:rPr lang="ru-RU" b="0" i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Бизнес-процесс</a:t>
            </a:r>
          </a:p>
          <a:p>
            <a:endParaRPr lang="ru-RU" dirty="0">
              <a:solidFill>
                <a:srgbClr val="333333"/>
              </a:solidFill>
              <a:latin typeface="Roboto" panose="02000000000000000000" pitchFamily="2" charset="0"/>
            </a:endParaRPr>
          </a:p>
          <a:p>
            <a:r>
              <a:rPr lang="ru-RU" b="0" i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Приоритет заявки по умолчанию</a:t>
            </a:r>
          </a:p>
          <a:p>
            <a:endParaRPr lang="ru-RU" b="0" i="1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r>
              <a:rPr lang="ru-RU" b="0" i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Класс обслуживания (</a:t>
            </a:r>
            <a:r>
              <a:rPr lang="en-US" b="0" i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SLA)</a:t>
            </a:r>
            <a:endParaRPr lang="ru-RU" b="0" i="1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endParaRPr lang="ru-RU" b="0" i="1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r>
              <a:rPr lang="ru-RU" b="0" i="1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Расписание обслуживания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0849DF-AD3D-4B7D-940C-81E7A08B3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186" y="2978057"/>
            <a:ext cx="1446444" cy="14464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E448B1-9F9B-4E45-A19A-15AAE8249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853" y="2353975"/>
            <a:ext cx="1248164" cy="124816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4B60433-203E-497B-9F13-FB1F2EEDD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401" y="4595172"/>
            <a:ext cx="843590" cy="84889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126D332-59D7-4E54-85F5-6FAB6AC0FE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52" y="4973869"/>
            <a:ext cx="1504950" cy="1504950"/>
          </a:xfrm>
          <a:prstGeom prst="rect">
            <a:avLst/>
          </a:prstGeom>
        </p:spPr>
      </p:pic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AF074165-B15A-44AF-8A65-5BE6E4B5F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z="2000" smtClean="0"/>
              <a:t>12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092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31B300-CA8B-4F5F-A6B8-421F20544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Отчетность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563B82-5700-48B4-9A29-AF3D0A654811}"/>
              </a:ext>
            </a:extLst>
          </p:cNvPr>
          <p:cNvSpPr txBox="1"/>
          <p:nvPr/>
        </p:nvSpPr>
        <p:spPr>
          <a:xfrm>
            <a:off x="6696636" y="2074060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Аналитический отчет</a:t>
            </a:r>
          </a:p>
        </p:txBody>
      </p:sp>
      <p:pic>
        <p:nvPicPr>
          <p:cNvPr id="7" name="Picture 2" descr="undefined">
            <a:extLst>
              <a:ext uri="{FF2B5EF4-FFF2-40B4-BE49-F238E27FC236}">
                <a16:creationId xmlns:a16="http://schemas.microsoft.com/office/drawing/2014/main" id="{8610D9F5-9601-4ECB-B00A-33A7A4735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2" y="1300773"/>
            <a:ext cx="6230471" cy="3401547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9D05D4-BE79-4D7F-B28A-2E3E6E1003AD}"/>
              </a:ext>
            </a:extLst>
          </p:cNvPr>
          <p:cNvSpPr txBox="1"/>
          <p:nvPr/>
        </p:nvSpPr>
        <p:spPr>
          <a:xfrm>
            <a:off x="2640104" y="5187895"/>
            <a:ext cx="3747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Отчет по заявкам (конструктор)</a:t>
            </a:r>
          </a:p>
        </p:txBody>
      </p:sp>
      <p:pic>
        <p:nvPicPr>
          <p:cNvPr id="11" name="Picture 4" descr="undefined">
            <a:extLst>
              <a:ext uri="{FF2B5EF4-FFF2-40B4-BE49-F238E27FC236}">
                <a16:creationId xmlns:a16="http://schemas.microsoft.com/office/drawing/2014/main" id="{DB928788-DA59-43F5-A0CC-076F7D22F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05" b="26928"/>
          <a:stretch/>
        </p:blipFill>
        <p:spPr bwMode="auto">
          <a:xfrm>
            <a:off x="6696636" y="3522239"/>
            <a:ext cx="5266765" cy="3244175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B995F9AD-2EC5-4C9C-919C-A8AF46D87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5152" y="6310312"/>
            <a:ext cx="2743200" cy="365125"/>
          </a:xfrm>
        </p:spPr>
        <p:txBody>
          <a:bodyPr/>
          <a:lstStyle/>
          <a:p>
            <a:pPr algn="l"/>
            <a:fld id="{C6FE381C-6006-4518-B637-C58051298FEC}" type="slidenum">
              <a:rPr lang="en-US" sz="2000" smtClean="0"/>
              <a:pPr algn="l"/>
              <a:t>13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1153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C895C8-E21D-45E4-B4CF-626B4856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Отчетность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035CF-204A-4E08-BC84-3F501D10AD72}"/>
              </a:ext>
            </a:extLst>
          </p:cNvPr>
          <p:cNvSpPr txBox="1"/>
          <p:nvPr/>
        </p:nvSpPr>
        <p:spPr>
          <a:xfrm>
            <a:off x="0" y="19713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Отчет по трудозатратам</a:t>
            </a:r>
          </a:p>
        </p:txBody>
      </p:sp>
      <p:pic>
        <p:nvPicPr>
          <p:cNvPr id="7" name="Picture 2" descr="undefined">
            <a:extLst>
              <a:ext uri="{FF2B5EF4-FFF2-40B4-BE49-F238E27FC236}">
                <a16:creationId xmlns:a16="http://schemas.microsoft.com/office/drawing/2014/main" id="{6D91FDEB-3241-4268-93E9-F2442C261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29" y="1154486"/>
            <a:ext cx="6619142" cy="2628619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D8FC34-11AE-40BB-95C0-6ED9E1476E35}"/>
              </a:ext>
            </a:extLst>
          </p:cNvPr>
          <p:cNvSpPr txBox="1"/>
          <p:nvPr/>
        </p:nvSpPr>
        <p:spPr>
          <a:xfrm>
            <a:off x="6096000" y="4572466"/>
            <a:ext cx="3720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Отчет по переходам статусов</a:t>
            </a:r>
          </a:p>
        </p:txBody>
      </p:sp>
      <p:pic>
        <p:nvPicPr>
          <p:cNvPr id="11" name="Picture 4" descr="undefined">
            <a:extLst>
              <a:ext uri="{FF2B5EF4-FFF2-40B4-BE49-F238E27FC236}">
                <a16:creationId xmlns:a16="http://schemas.microsoft.com/office/drawing/2014/main" id="{167BDC7A-93F3-4950-B71C-8D41ACC2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34" y="3880318"/>
            <a:ext cx="5783357" cy="2898020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E90B1C6D-84B1-44A7-A003-BA745AD0E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z="2000" smtClean="0"/>
              <a:t>14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8640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28D48D-C7F9-4E94-A7DF-385E8EC3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Отчетность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83E44-0EDD-4FBD-84D5-F5F41D3CB183}"/>
              </a:ext>
            </a:extLst>
          </p:cNvPr>
          <p:cNvSpPr txBox="1"/>
          <p:nvPr/>
        </p:nvSpPr>
        <p:spPr>
          <a:xfrm>
            <a:off x="7983070" y="2025134"/>
            <a:ext cx="3370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Отчет по времени в статусах</a:t>
            </a:r>
          </a:p>
        </p:txBody>
      </p:sp>
      <p:pic>
        <p:nvPicPr>
          <p:cNvPr id="7" name="Picture 2" descr="undefined">
            <a:extLst>
              <a:ext uri="{FF2B5EF4-FFF2-40B4-BE49-F238E27FC236}">
                <a16:creationId xmlns:a16="http://schemas.microsoft.com/office/drawing/2014/main" id="{329C7504-0F18-48DA-B34E-C5249F31A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34"/>
          <a:stretch/>
        </p:blipFill>
        <p:spPr bwMode="auto">
          <a:xfrm>
            <a:off x="0" y="1371600"/>
            <a:ext cx="7542213" cy="3316941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undefined">
            <a:extLst>
              <a:ext uri="{FF2B5EF4-FFF2-40B4-BE49-F238E27FC236}">
                <a16:creationId xmlns:a16="http://schemas.microsoft.com/office/drawing/2014/main" id="{AE567EBF-507E-4CA3-8B96-9E592243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226" y="4328390"/>
            <a:ext cx="5740774" cy="2529610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F0014E-2234-4D98-AA94-766D3459C581}"/>
              </a:ext>
            </a:extLst>
          </p:cNvPr>
          <p:cNvSpPr txBox="1"/>
          <p:nvPr/>
        </p:nvSpPr>
        <p:spPr>
          <a:xfrm>
            <a:off x="3962400" y="5301734"/>
            <a:ext cx="2488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Другие отчеты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379EA769-D726-40AA-BA61-E92CECE02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4000" y="6237816"/>
            <a:ext cx="2743200" cy="365125"/>
          </a:xfrm>
        </p:spPr>
        <p:txBody>
          <a:bodyPr/>
          <a:lstStyle/>
          <a:p>
            <a:pPr algn="l"/>
            <a:fld id="{C6FE381C-6006-4518-B637-C58051298FEC}" type="slidenum">
              <a:rPr lang="en-US" sz="2000" smtClean="0"/>
              <a:pPr algn="l"/>
              <a:t>15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190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DD3EA-CB3E-4CE0-852A-109321C4E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Настройка маршрутизации заявок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99D35D-B9CC-4228-80AD-015B2664A4A8}"/>
              </a:ext>
            </a:extLst>
          </p:cNvPr>
          <p:cNvSpPr txBox="1"/>
          <p:nvPr/>
        </p:nvSpPr>
        <p:spPr>
          <a:xfrm>
            <a:off x="1403210" y="6024366"/>
            <a:ext cx="2375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Бизнес-процессы</a:t>
            </a:r>
          </a:p>
        </p:txBody>
      </p:sp>
      <p:pic>
        <p:nvPicPr>
          <p:cNvPr id="7" name="Picture 2" descr="undefined">
            <a:extLst>
              <a:ext uri="{FF2B5EF4-FFF2-40B4-BE49-F238E27FC236}">
                <a16:creationId xmlns:a16="http://schemas.microsoft.com/office/drawing/2014/main" id="{7CB71BDA-4BFD-4952-9EC4-40C8593CD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11" y="3500213"/>
            <a:ext cx="4814047" cy="2559970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undefined">
            <a:extLst>
              <a:ext uri="{FF2B5EF4-FFF2-40B4-BE49-F238E27FC236}">
                <a16:creationId xmlns:a16="http://schemas.microsoft.com/office/drawing/2014/main" id="{50AF7834-D68F-471D-93B5-95D809486A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61" b="20366"/>
          <a:stretch/>
        </p:blipFill>
        <p:spPr bwMode="auto">
          <a:xfrm>
            <a:off x="6784395" y="1415782"/>
            <a:ext cx="4814047" cy="2945783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8DBB9E-62B7-4A53-B48C-1030FE10A6BC}"/>
              </a:ext>
            </a:extLst>
          </p:cNvPr>
          <p:cNvSpPr txBox="1"/>
          <p:nvPr/>
        </p:nvSpPr>
        <p:spPr>
          <a:xfrm>
            <a:off x="7613630" y="4361565"/>
            <a:ext cx="3155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Удобный список заявок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2871064D-E32C-4661-8F0D-C71754350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z="2000" smtClean="0"/>
              <a:t>16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758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1FC373-6202-499A-9BBE-F0AFABCA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Настройка маршрутизации заявок</a:t>
            </a:r>
            <a:endParaRPr lang="ru-RU" dirty="0"/>
          </a:p>
        </p:txBody>
      </p:sp>
      <p:pic>
        <p:nvPicPr>
          <p:cNvPr id="5" name="Picture 2" descr="undefined">
            <a:extLst>
              <a:ext uri="{FF2B5EF4-FFF2-40B4-BE49-F238E27FC236}">
                <a16:creationId xmlns:a16="http://schemas.microsoft.com/office/drawing/2014/main" id="{0A0073BF-5F57-44B3-88AE-CC69FE967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85" b="9233"/>
          <a:stretch/>
        </p:blipFill>
        <p:spPr bwMode="auto">
          <a:xfrm>
            <a:off x="0" y="4106347"/>
            <a:ext cx="5907742" cy="1768329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E0E0F3-DF75-4B24-8D7D-4E06B46E27ED}"/>
              </a:ext>
            </a:extLst>
          </p:cNvPr>
          <p:cNvSpPr txBox="1"/>
          <p:nvPr/>
        </p:nvSpPr>
        <p:spPr>
          <a:xfrm>
            <a:off x="959223" y="5874676"/>
            <a:ext cx="398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Автоназначение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пользователей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D521A-D08A-4C20-A595-DFE952107E8F}"/>
              </a:ext>
            </a:extLst>
          </p:cNvPr>
          <p:cNvSpPr txBox="1"/>
          <p:nvPr/>
        </p:nvSpPr>
        <p:spPr>
          <a:xfrm>
            <a:off x="7473835" y="4499755"/>
            <a:ext cx="2294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Эскалация заявок</a:t>
            </a:r>
          </a:p>
        </p:txBody>
      </p:sp>
      <p:pic>
        <p:nvPicPr>
          <p:cNvPr id="11" name="Picture 4" descr="undefined">
            <a:extLst>
              <a:ext uri="{FF2B5EF4-FFF2-40B4-BE49-F238E27FC236}">
                <a16:creationId xmlns:a16="http://schemas.microsoft.com/office/drawing/2014/main" id="{5AA3DA3A-8F1E-4339-A7A3-9D0EFD955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41" b="8139"/>
          <a:stretch/>
        </p:blipFill>
        <p:spPr bwMode="auto">
          <a:xfrm>
            <a:off x="5247390" y="1467037"/>
            <a:ext cx="6747857" cy="3061537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A94A5A49-3516-4D43-B149-D289DB34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z="2000" smtClean="0"/>
              <a:t>17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2245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5B967D-46C7-423F-80C8-C4C981A0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Доработка под ваши требования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BC58D4-E316-4381-9DD9-E834AD5F51E6}"/>
              </a:ext>
            </a:extLst>
          </p:cNvPr>
          <p:cNvSpPr txBox="1"/>
          <p:nvPr/>
        </p:nvSpPr>
        <p:spPr>
          <a:xfrm>
            <a:off x="838200" y="2051954"/>
            <a:ext cx="85785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Для клиентов с версией Enterprise или Ultimate предусмотрена возможность кастомизации системы под ваши требования. Кастомизация производится на основе актуальной версии базового релиза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IntraService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 </a:t>
            </a:r>
            <a:endParaRPr lang="ru-RU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1231CE2-B497-4ED1-83C9-B36E2FC56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377" y="3106271"/>
            <a:ext cx="2671482" cy="267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2385EC4-6F7B-4019-8326-E63CF218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z="2000" smtClean="0"/>
              <a:t>18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2929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FCF777-38A9-4AFB-8019-8CF6E91A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Интеграция / </a:t>
            </a:r>
            <a:r>
              <a:rPr lang="en-US" b="0" i="0" dirty="0">
                <a:effectLst/>
                <a:latin typeface="Roboto" panose="02000000000000000000" pitchFamily="2" charset="0"/>
              </a:rPr>
              <a:t>API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5C004-FA21-4766-9D8A-B98E0660B9B7}"/>
              </a:ext>
            </a:extLst>
          </p:cNvPr>
          <p:cNvSpPr txBox="1"/>
          <p:nvPr/>
        </p:nvSpPr>
        <p:spPr>
          <a:xfrm>
            <a:off x="636494" y="2105416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Базовая версия системы интегрируется: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со службой каталогов Active Directory по части пользовательских учетных записей и подразделений;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с почтовым сервером для создания заявок из писем и отправки уведомлений;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со сторонними внешними системами через программный интерфейс REST API;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с системой мониторинга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Zabbix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333333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с формой обратной связи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IntraBitrix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для сайтов с CMS </a:t>
            </a:r>
            <a:r>
              <a:rPr lang="ru-RU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Bitrix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BEAC93E1-65F4-447A-A2AE-1D40DAC75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598" y="4401670"/>
            <a:ext cx="1102659" cy="110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в Zabbix, логотип значок">
            <a:extLst>
              <a:ext uri="{FF2B5EF4-FFF2-40B4-BE49-F238E27FC236}">
                <a16:creationId xmlns:a16="http://schemas.microsoft.com/office/drawing/2014/main" id="{251EBF1B-45B2-4BFF-8EAB-C7166057A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53" y="3733800"/>
            <a:ext cx="24384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792D1C2-3E4A-439E-B48C-D847D92F22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333" y="1756853"/>
            <a:ext cx="2100408" cy="117950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B7C65E-BE04-42C4-ACB4-ECD0CE518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927" y="2456330"/>
            <a:ext cx="1102659" cy="1102659"/>
          </a:xfrm>
          <a:prstGeom prst="rect">
            <a:avLst/>
          </a:prstGeom>
        </p:spPr>
      </p:pic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2DD08486-C227-4E56-90F1-C25846B5D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z="2000" smtClean="0"/>
              <a:t>19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7130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4028CD-DF91-47CE-86FE-543B85296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</a:rPr>
              <a:t>IntraService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B19451-6F02-40AE-9D1D-8EF9B4809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это система учета заявок с веб-интерфейсом.</a:t>
            </a:r>
          </a:p>
          <a:p>
            <a:pPr marL="0" indent="0">
              <a:buNone/>
            </a:pPr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ru-RU" dirty="0" err="1">
                <a:latin typeface="Roboto" panose="02000000000000000000" pitchFamily="2" charset="0"/>
                <a:ea typeface="Roboto" panose="02000000000000000000" pitchFamily="2" charset="0"/>
              </a:rPr>
              <a:t>IntraService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подходит для обработки заявок клиентов, простой постановки задач, организации полноценной службы Service Desk или оказания аутсорсинговых услуг</a:t>
            </a:r>
          </a:p>
          <a:p>
            <a:endParaRPr lang="ru-RU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ADF680-CCDA-4840-A239-75CFE493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695" y="3318274"/>
            <a:ext cx="3545305" cy="3545305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39488-80E8-45F9-8DD2-B6A43EAF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z="2000" smtClean="0"/>
              <a:t>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7144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3FE0A-F6AD-4B92-B4E8-C90034E53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Активы (</a:t>
            </a:r>
            <a:r>
              <a:rPr lang="en-US" b="0" i="0" dirty="0">
                <a:effectLst/>
                <a:latin typeface="Roboto" panose="02000000000000000000" pitchFamily="2" charset="0"/>
              </a:rPr>
              <a:t>CMDB)</a:t>
            </a:r>
            <a:endParaRPr lang="ru-RU" dirty="0"/>
          </a:p>
        </p:txBody>
      </p:sp>
      <p:pic>
        <p:nvPicPr>
          <p:cNvPr id="5" name="Picture 2" descr="undefined">
            <a:extLst>
              <a:ext uri="{FF2B5EF4-FFF2-40B4-BE49-F238E27FC236}">
                <a16:creationId xmlns:a16="http://schemas.microsoft.com/office/drawing/2014/main" id="{AB27E0ED-2E93-4033-BE92-99130226C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65" y="1690688"/>
            <a:ext cx="5214378" cy="3990133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undefined">
            <a:extLst>
              <a:ext uri="{FF2B5EF4-FFF2-40B4-BE49-F238E27FC236}">
                <a16:creationId xmlns:a16="http://schemas.microsoft.com/office/drawing/2014/main" id="{B0E41C3F-1258-478F-A5F1-54C5378F1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578" y="1253768"/>
            <a:ext cx="6525466" cy="3688025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undefined">
            <a:extLst>
              <a:ext uri="{FF2B5EF4-FFF2-40B4-BE49-F238E27FC236}">
                <a16:creationId xmlns:a16="http://schemas.microsoft.com/office/drawing/2014/main" id="{E90328D2-76C5-4C1F-A4EE-57C84EB1D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364" y="2644775"/>
            <a:ext cx="5638800" cy="3848100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B1CDE2-0287-475E-977F-377F5B79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z="2000" smtClean="0"/>
              <a:t>20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8476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600355-FFC2-452E-8157-C7D43225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Тарифы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8449C3B6-5496-4F6F-8558-57325ABBF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24" y="1862374"/>
            <a:ext cx="4549588" cy="3946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Данный сервис предоставляет на выбор 5 различных тарифных планов: от бесплатного использования с ограничением в 3 человека до самого обширного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Ultimate </a:t>
            </a:r>
            <a:r>
              <a:rPr lang="ru-RU" sz="2400" dirty="0">
                <a:latin typeface="Roboto" panose="02000000000000000000" pitchFamily="2" charset="0"/>
                <a:ea typeface="Roboto" panose="02000000000000000000" pitchFamily="2" charset="0"/>
              </a:rPr>
              <a:t>на неограниченное количество юридических лиц.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44E49B-036E-4461-962C-4EC0680B1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318" y="1793830"/>
            <a:ext cx="5818094" cy="3864336"/>
          </a:xfrm>
          <a:prstGeom prst="rect">
            <a:avLst/>
          </a:prstGeom>
          <a:ln>
            <a:solidFill>
              <a:srgbClr val="52D2FF"/>
            </a:solidFill>
          </a:ln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F37296-D5C0-43D6-B693-53C6BE5F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z="2000" smtClean="0"/>
              <a:t>21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0553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8B522B1-9767-4809-8A0E-7070D167E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852"/>
            <a:ext cx="10515600" cy="1325563"/>
          </a:xfrm>
        </p:spPr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Вывод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4E57C-A024-41EE-B385-789F764BA61B}"/>
              </a:ext>
            </a:extLst>
          </p:cNvPr>
          <p:cNvSpPr txBox="1"/>
          <p:nvPr/>
        </p:nvSpPr>
        <p:spPr>
          <a:xfrm>
            <a:off x="1114313" y="1127825"/>
            <a:ext cx="282388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База знаний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Шаблоны ответов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Интеграция E-mail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Вложения файлов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Приоритеты заявок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Статусы заявок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Управление доступом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Комментарии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EB590-5AF7-4032-BDBF-A404A641B009}"/>
              </a:ext>
            </a:extLst>
          </p:cNvPr>
          <p:cNvSpPr txBox="1"/>
          <p:nvPr/>
        </p:nvSpPr>
        <p:spPr>
          <a:xfrm>
            <a:off x="7120666" y="1357415"/>
            <a:ext cx="42672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Портал самообслуживания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Опросы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Отчёты и аналитика эффективности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Отслеживание активности клиентов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Управление проблемами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Управление конфигурациями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  <a:p>
            <a:pPr algn="l"/>
            <a:r>
              <a:rPr lang="ru-RU" b="0" i="0" dirty="0">
                <a:solidFill>
                  <a:srgbClr val="2D3B55"/>
                </a:solidFill>
                <a:effectLst/>
                <a:latin typeface="Helvetica Neue"/>
              </a:rPr>
              <a:t>Управление ИТ-активами</a:t>
            </a:r>
          </a:p>
          <a:p>
            <a:pPr algn="l"/>
            <a:endParaRPr lang="ru-RU" b="0" i="0" dirty="0">
              <a:solidFill>
                <a:srgbClr val="2D3B55"/>
              </a:solidFill>
              <a:effectLst/>
              <a:latin typeface="Helvetica Neue"/>
            </a:endParaRPr>
          </a:p>
        </p:txBody>
      </p:sp>
      <p:pic>
        <p:nvPicPr>
          <p:cNvPr id="7" name="Picture 2" descr="плюс, регулярный значок">
            <a:extLst>
              <a:ext uri="{FF2B5EF4-FFF2-40B4-BE49-F238E27FC236}">
                <a16:creationId xmlns:a16="http://schemas.microsoft.com/office/drawing/2014/main" id="{DD7C7EE0-5BF2-40CE-ACC3-00175B516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34622" y="1138751"/>
            <a:ext cx="311150" cy="31115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плюс, регулярный значок">
            <a:extLst>
              <a:ext uri="{FF2B5EF4-FFF2-40B4-BE49-F238E27FC236}">
                <a16:creationId xmlns:a16="http://schemas.microsoft.com/office/drawing/2014/main" id="{9A16C693-FC93-48EC-910D-12E373569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34622" y="1712828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плюс, регулярный значок">
            <a:extLst>
              <a:ext uri="{FF2B5EF4-FFF2-40B4-BE49-F238E27FC236}">
                <a16:creationId xmlns:a16="http://schemas.microsoft.com/office/drawing/2014/main" id="{FD96586A-FE0E-491C-AAE7-CB7649E09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34622" y="2289482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плюс, регулярный значок">
            <a:extLst>
              <a:ext uri="{FF2B5EF4-FFF2-40B4-BE49-F238E27FC236}">
                <a16:creationId xmlns:a16="http://schemas.microsoft.com/office/drawing/2014/main" id="{516C2006-E290-4171-9B48-AD0016430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34622" y="2866137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плюс, регулярный значок">
            <a:extLst>
              <a:ext uri="{FF2B5EF4-FFF2-40B4-BE49-F238E27FC236}">
                <a16:creationId xmlns:a16="http://schemas.microsoft.com/office/drawing/2014/main" id="{4807F6DC-A0C2-48E8-B03F-80F3E17B0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34622" y="3342574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плюс, регулярный значок">
            <a:extLst>
              <a:ext uri="{FF2B5EF4-FFF2-40B4-BE49-F238E27FC236}">
                <a16:creationId xmlns:a16="http://schemas.microsoft.com/office/drawing/2014/main" id="{C6488968-7BC7-4C85-94C7-2FD218265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34622" y="3888674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плюс, регулярный значок">
            <a:extLst>
              <a:ext uri="{FF2B5EF4-FFF2-40B4-BE49-F238E27FC236}">
                <a16:creationId xmlns:a16="http://schemas.microsoft.com/office/drawing/2014/main" id="{549CE7A6-4C30-40F1-BACA-EE2E6C46F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34622" y="4437948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плюс, регулярный значок">
            <a:extLst>
              <a:ext uri="{FF2B5EF4-FFF2-40B4-BE49-F238E27FC236}">
                <a16:creationId xmlns:a16="http://schemas.microsoft.com/office/drawing/2014/main" id="{442B426D-E8D7-4467-BF06-288566A74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34622" y="4980872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плюс, регулярный значок">
            <a:extLst>
              <a:ext uri="{FF2B5EF4-FFF2-40B4-BE49-F238E27FC236}">
                <a16:creationId xmlns:a16="http://schemas.microsoft.com/office/drawing/2014/main" id="{2C1F229E-DA3B-4324-AB5C-12862320C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809516" y="1357415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плюс, регулярный значок">
            <a:extLst>
              <a:ext uri="{FF2B5EF4-FFF2-40B4-BE49-F238E27FC236}">
                <a16:creationId xmlns:a16="http://schemas.microsoft.com/office/drawing/2014/main" id="{E21C7F7B-CAD7-4779-8F4C-2D7879995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809516" y="1978332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плюс, регулярный значок">
            <a:extLst>
              <a:ext uri="{FF2B5EF4-FFF2-40B4-BE49-F238E27FC236}">
                <a16:creationId xmlns:a16="http://schemas.microsoft.com/office/drawing/2014/main" id="{558A5871-B9B6-4321-9EE9-DF3C922AC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809516" y="2471736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плюс, регулярный значок">
            <a:extLst>
              <a:ext uri="{FF2B5EF4-FFF2-40B4-BE49-F238E27FC236}">
                <a16:creationId xmlns:a16="http://schemas.microsoft.com/office/drawing/2014/main" id="{8419347A-A1F7-42BF-A850-D8A88FE9E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809516" y="3577524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плюс, регулярный значок">
            <a:extLst>
              <a:ext uri="{FF2B5EF4-FFF2-40B4-BE49-F238E27FC236}">
                <a16:creationId xmlns:a16="http://schemas.microsoft.com/office/drawing/2014/main" id="{2664D51B-961A-4DF6-8796-F2B1A2673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808022" y="4141478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плюс, регулярный значок">
            <a:extLst>
              <a:ext uri="{FF2B5EF4-FFF2-40B4-BE49-F238E27FC236}">
                <a16:creationId xmlns:a16="http://schemas.microsoft.com/office/drawing/2014/main" id="{29D93802-47F6-4F77-A201-5F5FFB8A1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785984" y="4668713"/>
            <a:ext cx="311150" cy="31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минус, регулярный значок">
            <a:extLst>
              <a:ext uri="{FF2B5EF4-FFF2-40B4-BE49-F238E27FC236}">
                <a16:creationId xmlns:a16="http://schemas.microsoft.com/office/drawing/2014/main" id="{3D1D6EBF-1600-401D-B430-4E317356A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022" y="3021712"/>
            <a:ext cx="333934" cy="34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82254FE5-C70B-4D44-A892-621571C0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z="2000" smtClean="0"/>
              <a:t>22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0570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A9600-1DBB-46FB-8E79-D8AF919B7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Преимущества</a:t>
            </a:r>
            <a:endParaRPr lang="ru-RU" dirty="0"/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A42416DC-436E-484A-BCF8-CABAC16C4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41" y="3998753"/>
            <a:ext cx="4150660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Нет ограничений по исполнителям на коробочные версии</a:t>
            </a:r>
          </a:p>
        </p:txBody>
      </p:sp>
      <p:pic>
        <p:nvPicPr>
          <p:cNvPr id="15" name="Picture 2" descr="Нет ограничений по исполнителям на коробочные версии">
            <a:extLst>
              <a:ext uri="{FF2B5EF4-FFF2-40B4-BE49-F238E27FC236}">
                <a16:creationId xmlns:a16="http://schemas.microsoft.com/office/drawing/2014/main" id="{D9D9598D-9486-441A-9350-731F59BE6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59" y="2740194"/>
            <a:ext cx="13430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Цены ниже конкурентов">
            <a:extLst>
              <a:ext uri="{FF2B5EF4-FFF2-40B4-BE49-F238E27FC236}">
                <a16:creationId xmlns:a16="http://schemas.microsoft.com/office/drawing/2014/main" id="{EE8410C3-634D-478D-8CFC-2F59D5E40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787" y="2768769"/>
            <a:ext cx="11144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Быстрый старт, гибкая&lt;br&gt;настройка через веб">
            <a:extLst>
              <a:ext uri="{FF2B5EF4-FFF2-40B4-BE49-F238E27FC236}">
                <a16:creationId xmlns:a16="http://schemas.microsoft.com/office/drawing/2014/main" id="{042C7D32-417A-47EB-B4C0-16401FDBF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565" y="2835444"/>
            <a:ext cx="12287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597E1A-E69A-42E0-85D9-F564A8677389}"/>
              </a:ext>
            </a:extLst>
          </p:cNvPr>
          <p:cNvSpPr txBox="1"/>
          <p:nvPr/>
        </p:nvSpPr>
        <p:spPr>
          <a:xfrm>
            <a:off x="4657163" y="4123987"/>
            <a:ext cx="2877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Цены ниже конкурентов</a:t>
            </a:r>
          </a:p>
          <a:p>
            <a:endParaRPr lang="ru-RU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5F0B0F-CA21-4277-9306-7D1D0A1740FB}"/>
              </a:ext>
            </a:extLst>
          </p:cNvPr>
          <p:cNvSpPr txBox="1"/>
          <p:nvPr/>
        </p:nvSpPr>
        <p:spPr>
          <a:xfrm>
            <a:off x="8496055" y="3998753"/>
            <a:ext cx="2857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Быстрый старт, гибкая настройка через веб</a:t>
            </a:r>
          </a:p>
        </p:txBody>
      </p:sp>
      <p:sp>
        <p:nvSpPr>
          <p:cNvPr id="20" name="Номер слайда 19">
            <a:extLst>
              <a:ext uri="{FF2B5EF4-FFF2-40B4-BE49-F238E27FC236}">
                <a16:creationId xmlns:a16="http://schemas.microsoft.com/office/drawing/2014/main" id="{8835AB17-0A6B-41A9-981F-15B59CB4E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z="2000" smtClean="0"/>
              <a:t>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492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47BE25-7E9B-40F2-AAA8-6C991F4C7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Партнеры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64ABAF2-6245-4CFD-9197-91FB35943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56" y="1690688"/>
            <a:ext cx="1755348" cy="107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ABD663C-494C-4AD6-9648-0105D9B13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962" y="1555077"/>
            <a:ext cx="1663672" cy="95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35B1C7F8-D363-42FD-B687-FDA3C5771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472" y="1943100"/>
            <a:ext cx="2317960" cy="70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5600A36-3998-4137-BE33-8A87E81D4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66665"/>
            <a:ext cx="267652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F1C4775C-AFFC-4CBB-90CC-3EE7828B1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4301938"/>
            <a:ext cx="367665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F9F134CA-EEE7-4473-A955-B23513399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045" y="3183234"/>
            <a:ext cx="28956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0D5CA290-9961-453E-94B1-2369A11AC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35" y="3208184"/>
            <a:ext cx="1913964" cy="90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>
            <a:extLst>
              <a:ext uri="{FF2B5EF4-FFF2-40B4-BE49-F238E27FC236}">
                <a16:creationId xmlns:a16="http://schemas.microsoft.com/office/drawing/2014/main" id="{659F693A-F900-49D2-9E0A-24A3BC33D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933" y="248041"/>
            <a:ext cx="1647198" cy="146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>
            <a:extLst>
              <a:ext uri="{FF2B5EF4-FFF2-40B4-BE49-F238E27FC236}">
                <a16:creationId xmlns:a16="http://schemas.microsoft.com/office/drawing/2014/main" id="{7C06DAF5-16D1-4037-A1CB-55A861309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26" y="370728"/>
            <a:ext cx="2221510" cy="98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4">
            <a:extLst>
              <a:ext uri="{FF2B5EF4-FFF2-40B4-BE49-F238E27FC236}">
                <a16:creationId xmlns:a16="http://schemas.microsoft.com/office/drawing/2014/main" id="{1AFE7C3F-3CA5-4489-B7BC-E9CED83ED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634" y="770778"/>
            <a:ext cx="2568669" cy="58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6">
            <a:extLst>
              <a:ext uri="{FF2B5EF4-FFF2-40B4-BE49-F238E27FC236}">
                <a16:creationId xmlns:a16="http://schemas.microsoft.com/office/drawing/2014/main" id="{8FADBEBD-E2CE-4CF0-BAB4-57DEEA2C9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272" y="3437965"/>
            <a:ext cx="2353540" cy="67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15FE3BD-B36B-4631-9F6B-EF20EB97E9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95" y="4497684"/>
            <a:ext cx="2571750" cy="229552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08797DBD-B3B0-4FF7-ABAA-32FE89877B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48" y="5061977"/>
            <a:ext cx="4524375" cy="1400175"/>
          </a:xfrm>
          <a:prstGeom prst="rect">
            <a:avLst/>
          </a:prstGeom>
        </p:spPr>
      </p:pic>
      <p:sp>
        <p:nvSpPr>
          <p:cNvPr id="34" name="Номер слайда 33">
            <a:extLst>
              <a:ext uri="{FF2B5EF4-FFF2-40B4-BE49-F238E27FC236}">
                <a16:creationId xmlns:a16="http://schemas.microsoft.com/office/drawing/2014/main" id="{1AA443CB-ED36-4C77-A02F-76990682B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z="2000" smtClean="0"/>
              <a:t>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4523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F26E15-A278-4AD1-A1C1-20A759C6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Партнеры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302BC98A-10DD-498F-B298-631CEBF34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6242" y="1679311"/>
            <a:ext cx="6593541" cy="10789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900" b="0" i="0" dirty="0">
                <a:solidFill>
                  <a:srgbClr val="52D2FF"/>
                </a:solidFill>
                <a:effectLst/>
                <a:latin typeface="Roboto" panose="02000000000000000000" pitchFamily="2" charset="0"/>
              </a:rPr>
              <a:t>“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Был проведен сравнительный анализ по более чем 50 критериям и наибольшее число баллов набрала система </a:t>
            </a:r>
            <a:r>
              <a:rPr lang="ru-RU" sz="2400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IntraService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.</a:t>
            </a:r>
            <a:endParaRPr lang="ru-RU" sz="2400" dirty="0">
              <a:solidFill>
                <a:srgbClr val="52D2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D18448-CB32-4A53-9EA5-A00666F5B9CB}"/>
              </a:ext>
            </a:extLst>
          </p:cNvPr>
          <p:cNvSpPr txBox="1"/>
          <p:nvPr/>
        </p:nvSpPr>
        <p:spPr>
          <a:xfrm>
            <a:off x="320369" y="401807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52D2FF"/>
                </a:solidFill>
                <a:effectLst/>
                <a:latin typeface="Roboto" panose="02000000000000000000" pitchFamily="2" charset="0"/>
              </a:rPr>
              <a:t>“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Система проста в настройке, имеет удобный и понятный интерфейс как для администратора, так и для простого пользователя.</a:t>
            </a:r>
            <a:endParaRPr lang="ru-RU" sz="3600" dirty="0">
              <a:solidFill>
                <a:srgbClr val="52D2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D71A6-DB34-47E8-AD59-F1753FB46BC7}"/>
              </a:ext>
            </a:extLst>
          </p:cNvPr>
          <p:cNvSpPr txBox="1"/>
          <p:nvPr/>
        </p:nvSpPr>
        <p:spPr>
          <a:xfrm>
            <a:off x="6658416" y="2731171"/>
            <a:ext cx="5020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Прынков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Максим, Ренессанс страхование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E265D-2287-4E3E-95DE-31F638751645}"/>
              </a:ext>
            </a:extLst>
          </p:cNvPr>
          <p:cNvSpPr txBox="1"/>
          <p:nvPr/>
        </p:nvSpPr>
        <p:spPr>
          <a:xfrm>
            <a:off x="2400181" y="5957068"/>
            <a:ext cx="4258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Бахин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Евгений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, Inventive Retail Group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02801-2CCE-4DED-9D9B-AF0105F7B3DF}"/>
              </a:ext>
            </a:extLst>
          </p:cNvPr>
          <p:cNvSpPr txBox="1"/>
          <p:nvPr/>
        </p:nvSpPr>
        <p:spPr>
          <a:xfrm>
            <a:off x="2400181" y="5310737"/>
            <a:ext cx="343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52D2FF"/>
                </a:solidFill>
                <a:effectLst/>
                <a:latin typeface="Roboto" panose="02000000000000000000" pitchFamily="2" charset="0"/>
              </a:rPr>
              <a:t>”</a:t>
            </a:r>
            <a:endParaRPr lang="ru-RU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604163-8B65-4E63-810E-27288F3C7E72}"/>
              </a:ext>
            </a:extLst>
          </p:cNvPr>
          <p:cNvSpPr txBox="1"/>
          <p:nvPr/>
        </p:nvSpPr>
        <p:spPr>
          <a:xfrm>
            <a:off x="10312241" y="2269506"/>
            <a:ext cx="3430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solidFill>
                  <a:srgbClr val="52D2FF"/>
                </a:solidFill>
                <a:effectLst/>
                <a:latin typeface="Roboto" panose="02000000000000000000" pitchFamily="2" charset="0"/>
              </a:rPr>
              <a:t>”</a:t>
            </a:r>
            <a:endParaRPr lang="ru-RU" sz="3600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646D53EA-9810-4F66-B6A7-6F30E5FF9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z="2000" smtClean="0"/>
              <a:t>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415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FDD707-8370-4733-86B1-42D0B3BC2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Возможности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87B373-E073-4880-960C-32DF2567F5DE}"/>
              </a:ext>
            </a:extLst>
          </p:cNvPr>
          <p:cNvSpPr txBox="1"/>
          <p:nvPr/>
        </p:nvSpPr>
        <p:spPr>
          <a:xfrm>
            <a:off x="4902" y="2413884"/>
            <a:ext cx="24025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effectLst/>
                <a:latin typeface="consolas" panose="020B0609020204030204" pitchFamily="49" charset="0"/>
              </a:rPr>
              <a:t>Заявки через </a:t>
            </a:r>
            <a:r>
              <a:rPr lang="ru-RU" b="0" i="0" dirty="0" err="1">
                <a:effectLst/>
                <a:latin typeface="consolas" panose="020B0609020204030204" pitchFamily="49" charset="0"/>
              </a:rPr>
              <a:t>web</a:t>
            </a:r>
            <a:r>
              <a:rPr lang="ru-RU" b="0" i="0" dirty="0">
                <a:effectLst/>
                <a:latin typeface="consolas" panose="020B0609020204030204" pitchFamily="49" charset="0"/>
              </a:rPr>
              <a:t> и по </a:t>
            </a:r>
            <a:r>
              <a:rPr lang="ru-RU" b="0" i="0" dirty="0" err="1">
                <a:effectLst/>
                <a:latin typeface="consolas" panose="020B0609020204030204" pitchFamily="49" charset="0"/>
              </a:rPr>
              <a:t>e-mail</a:t>
            </a:r>
            <a:endParaRPr lang="ru-RU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A5BC3B-1C84-4AC9-A0E3-3C0390D78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61" y="1460872"/>
            <a:ext cx="111442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F5D044-0399-4087-9704-EB02ACC501A1}"/>
              </a:ext>
            </a:extLst>
          </p:cNvPr>
          <p:cNvSpPr txBox="1"/>
          <p:nvPr/>
        </p:nvSpPr>
        <p:spPr>
          <a:xfrm>
            <a:off x="1957764" y="4157361"/>
            <a:ext cx="171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consolas" panose="020B0609020204030204" pitchFamily="49" charset="0"/>
              </a:rPr>
              <a:t>База знаний</a:t>
            </a:r>
            <a:endParaRPr lang="ru-RU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DCD447E-FB12-41AB-8335-A67D31359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799" y="3294887"/>
            <a:ext cx="11144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788B35-4BBF-4577-9EB3-6EADA47293A0}"/>
              </a:ext>
            </a:extLst>
          </p:cNvPr>
          <p:cNvSpPr txBox="1"/>
          <p:nvPr/>
        </p:nvSpPr>
        <p:spPr>
          <a:xfrm>
            <a:off x="4346202" y="5078953"/>
            <a:ext cx="2510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consolas" panose="020B0609020204030204" pitchFamily="49" charset="0"/>
              </a:rPr>
              <a:t>Мобильная версия</a:t>
            </a:r>
            <a:endParaRPr lang="ru-RU" dirty="0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130437DC-C698-4780-B257-D85B061C4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4244603"/>
            <a:ext cx="9715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0E559D-830C-45FD-849C-9FFA3B3B4D5B}"/>
              </a:ext>
            </a:extLst>
          </p:cNvPr>
          <p:cNvSpPr txBox="1"/>
          <p:nvPr/>
        </p:nvSpPr>
        <p:spPr>
          <a:xfrm>
            <a:off x="9424871" y="1152498"/>
            <a:ext cx="2268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consolas" panose="020B0609020204030204" pitchFamily="49" charset="0"/>
              </a:rPr>
              <a:t>Каталог сервисов</a:t>
            </a:r>
            <a:endParaRPr lang="ru-RU" dirty="0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CD5C1F4E-D6D9-4ED0-AF40-3037DD7B6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431" y="485126"/>
            <a:ext cx="7429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AF243A-59B4-40C5-AF17-57EE78F6BC72}"/>
              </a:ext>
            </a:extLst>
          </p:cNvPr>
          <p:cNvSpPr txBox="1"/>
          <p:nvPr/>
        </p:nvSpPr>
        <p:spPr>
          <a:xfrm>
            <a:off x="7388556" y="2499806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consolas" panose="020B0609020204030204" pitchFamily="49" charset="0"/>
              </a:rPr>
              <a:t>Отчетность</a:t>
            </a:r>
            <a:endParaRPr lang="ru-RU" dirty="0"/>
          </a:p>
        </p:txBody>
      </p:sp>
      <p:pic>
        <p:nvPicPr>
          <p:cNvPr id="14" name="Picture 10">
            <a:extLst>
              <a:ext uri="{FF2B5EF4-FFF2-40B4-BE49-F238E27FC236}">
                <a16:creationId xmlns:a16="http://schemas.microsoft.com/office/drawing/2014/main" id="{12DF96A0-4FF4-4FF4-9218-43039D3E2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69" y="1725684"/>
            <a:ext cx="10191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E71F09-C5DA-4894-B328-C3E87C7A781F}"/>
              </a:ext>
            </a:extLst>
          </p:cNvPr>
          <p:cNvSpPr txBox="1"/>
          <p:nvPr/>
        </p:nvSpPr>
        <p:spPr>
          <a:xfrm>
            <a:off x="7076374" y="4443796"/>
            <a:ext cx="3415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effectLst/>
                <a:latin typeface="consolas" panose="020B0609020204030204" pitchFamily="49" charset="0"/>
              </a:rPr>
              <a:t>Настройка маршрутизации заявок</a:t>
            </a:r>
            <a:endParaRPr lang="ru-RU" dirty="0"/>
          </a:p>
        </p:txBody>
      </p:sp>
      <p:pic>
        <p:nvPicPr>
          <p:cNvPr id="16" name="Picture 12">
            <a:extLst>
              <a:ext uri="{FF2B5EF4-FFF2-40B4-BE49-F238E27FC236}">
                <a16:creationId xmlns:a16="http://schemas.microsoft.com/office/drawing/2014/main" id="{F26147C4-9711-4AE1-AA8E-4F4BB88FC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941" y="3738262"/>
            <a:ext cx="10287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DB4275-CEA8-4429-BCC0-CEEC95666C77}"/>
              </a:ext>
            </a:extLst>
          </p:cNvPr>
          <p:cNvSpPr txBox="1"/>
          <p:nvPr/>
        </p:nvSpPr>
        <p:spPr>
          <a:xfrm>
            <a:off x="554788" y="5880943"/>
            <a:ext cx="3115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0" i="0" dirty="0">
                <a:effectLst/>
                <a:latin typeface="consolas" panose="020B0609020204030204" pitchFamily="49" charset="0"/>
              </a:rPr>
              <a:t>Доработка под ваши требования</a:t>
            </a:r>
            <a:endParaRPr lang="ru-RU" dirty="0"/>
          </a:p>
        </p:txBody>
      </p:sp>
      <p:pic>
        <p:nvPicPr>
          <p:cNvPr id="18" name="Picture 14">
            <a:extLst>
              <a:ext uri="{FF2B5EF4-FFF2-40B4-BE49-F238E27FC236}">
                <a16:creationId xmlns:a16="http://schemas.microsoft.com/office/drawing/2014/main" id="{250C2BB7-8837-44AA-A21E-65510629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236" y="4987553"/>
            <a:ext cx="96202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17CF07-8B45-4A59-B413-8A9BED91DDAD}"/>
              </a:ext>
            </a:extLst>
          </p:cNvPr>
          <p:cNvSpPr txBox="1"/>
          <p:nvPr/>
        </p:nvSpPr>
        <p:spPr>
          <a:xfrm>
            <a:off x="4378979" y="3396549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consolas" panose="020B0609020204030204" pitchFamily="49" charset="0"/>
              </a:rPr>
              <a:t>Интеграция /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API</a:t>
            </a:r>
            <a:endParaRPr lang="ru-RU" dirty="0"/>
          </a:p>
        </p:txBody>
      </p:sp>
      <p:pic>
        <p:nvPicPr>
          <p:cNvPr id="20" name="Picture 16">
            <a:extLst>
              <a:ext uri="{FF2B5EF4-FFF2-40B4-BE49-F238E27FC236}">
                <a16:creationId xmlns:a16="http://schemas.microsoft.com/office/drawing/2014/main" id="{04F888D9-AF86-4130-A708-B1F883164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796" y="2551299"/>
            <a:ext cx="101917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9B1137F-5396-44D5-89D0-F002C9F02562}"/>
              </a:ext>
            </a:extLst>
          </p:cNvPr>
          <p:cNvSpPr txBox="1"/>
          <p:nvPr/>
        </p:nvSpPr>
        <p:spPr>
          <a:xfrm>
            <a:off x="9940458" y="3602606"/>
            <a:ext cx="1712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effectLst/>
                <a:latin typeface="consolas" panose="020B0609020204030204" pitchFamily="49" charset="0"/>
              </a:rPr>
              <a:t>Активы 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CMDB</a:t>
            </a:r>
            <a:endParaRPr lang="ru-RU" dirty="0"/>
          </a:p>
        </p:txBody>
      </p:sp>
      <p:pic>
        <p:nvPicPr>
          <p:cNvPr id="22" name="Picture 18">
            <a:extLst>
              <a:ext uri="{FF2B5EF4-FFF2-40B4-BE49-F238E27FC236}">
                <a16:creationId xmlns:a16="http://schemas.microsoft.com/office/drawing/2014/main" id="{8EB98918-46E7-4204-BC2F-EDE533DD7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817" y="2826111"/>
            <a:ext cx="69532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36104515-6375-4CF3-8E11-A138FEFF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z="2000" smtClean="0"/>
              <a:t>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4931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DEFF8-04A0-4708-ACCD-C6D0762A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Заявки через </a:t>
            </a:r>
            <a:r>
              <a:rPr lang="ru-RU" b="0" i="0" dirty="0" err="1">
                <a:effectLst/>
                <a:latin typeface="Roboto" panose="02000000000000000000" pitchFamily="2" charset="0"/>
              </a:rPr>
              <a:t>web</a:t>
            </a:r>
            <a:r>
              <a:rPr lang="ru-RU" b="0" i="0" dirty="0">
                <a:effectLst/>
                <a:latin typeface="Roboto" panose="02000000000000000000" pitchFamily="2" charset="0"/>
              </a:rPr>
              <a:t> и по </a:t>
            </a:r>
            <a:r>
              <a:rPr lang="ru-RU" b="0" i="0" dirty="0" err="1">
                <a:effectLst/>
                <a:latin typeface="Roboto" panose="02000000000000000000" pitchFamily="2" charset="0"/>
              </a:rPr>
              <a:t>e-mail</a:t>
            </a:r>
            <a:endParaRPr lang="ru-RU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FC8D747-F1DB-4C1D-BE07-D06CADC2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95" y="1504613"/>
            <a:ext cx="5796242" cy="3662125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undefined">
            <a:extLst>
              <a:ext uri="{FF2B5EF4-FFF2-40B4-BE49-F238E27FC236}">
                <a16:creationId xmlns:a16="http://schemas.microsoft.com/office/drawing/2014/main" id="{B433712A-8885-4404-8A44-B88B634D6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749" y="2777371"/>
            <a:ext cx="6319838" cy="3558228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undefined">
            <a:extLst>
              <a:ext uri="{FF2B5EF4-FFF2-40B4-BE49-F238E27FC236}">
                <a16:creationId xmlns:a16="http://schemas.microsoft.com/office/drawing/2014/main" id="{A3DEDBBE-B128-49E5-BE25-A7F1927E3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884" y="1920121"/>
            <a:ext cx="1714500" cy="1714500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undefined">
            <a:extLst>
              <a:ext uri="{FF2B5EF4-FFF2-40B4-BE49-F238E27FC236}">
                <a16:creationId xmlns:a16="http://schemas.microsoft.com/office/drawing/2014/main" id="{A1B26D6B-72B1-4536-83E1-953C9322A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3634" y="3737155"/>
            <a:ext cx="1809750" cy="1809750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undefined">
            <a:extLst>
              <a:ext uri="{FF2B5EF4-FFF2-40B4-BE49-F238E27FC236}">
                <a16:creationId xmlns:a16="http://schemas.microsoft.com/office/drawing/2014/main" id="{ECFD699A-EC92-4C9A-8505-FBA86174C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617" y="5649439"/>
            <a:ext cx="2990850" cy="1095375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F0282E20-02D8-4C15-BA4F-8C7030FD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33" y="6355065"/>
            <a:ext cx="2743200" cy="365125"/>
          </a:xfrm>
        </p:spPr>
        <p:txBody>
          <a:bodyPr/>
          <a:lstStyle/>
          <a:p>
            <a:pPr algn="l"/>
            <a:fld id="{C6FE381C-6006-4518-B637-C58051298FEC}" type="slidenum">
              <a:rPr lang="en-US" sz="2000" smtClean="0"/>
              <a:pPr algn="l"/>
              <a:t>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8148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A54BA-E1E2-4258-A4A4-609CE1286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effectLst/>
                <a:latin typeface="Roboto" panose="02000000000000000000" pitchFamily="2" charset="0"/>
              </a:rPr>
              <a:t>База знаний</a:t>
            </a:r>
            <a:endParaRPr lang="ru-RU" dirty="0"/>
          </a:p>
        </p:txBody>
      </p:sp>
      <p:pic>
        <p:nvPicPr>
          <p:cNvPr id="5" name="Picture 2" descr="undefined">
            <a:extLst>
              <a:ext uri="{FF2B5EF4-FFF2-40B4-BE49-F238E27FC236}">
                <a16:creationId xmlns:a16="http://schemas.microsoft.com/office/drawing/2014/main" id="{0B30EFF3-FB33-48FD-A216-25852E422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0"/>
          <a:stretch/>
        </p:blipFill>
        <p:spPr bwMode="auto">
          <a:xfrm>
            <a:off x="206188" y="1509021"/>
            <a:ext cx="3531573" cy="1743404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60628D-99EA-4B60-B0D4-03279209E952}"/>
              </a:ext>
            </a:extLst>
          </p:cNvPr>
          <p:cNvSpPr txBox="1"/>
          <p:nvPr/>
        </p:nvSpPr>
        <p:spPr>
          <a:xfrm>
            <a:off x="3737761" y="163358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Доступ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к папкам можно предоставить как отдельным пользователям, так и целым подразделениям, а также пользователям конкретных сервисов.</a:t>
            </a:r>
            <a:endParaRPr lang="ru-RU" dirty="0"/>
          </a:p>
        </p:txBody>
      </p:sp>
      <p:pic>
        <p:nvPicPr>
          <p:cNvPr id="9" name="Picture 4" descr="undefined">
            <a:extLst>
              <a:ext uri="{FF2B5EF4-FFF2-40B4-BE49-F238E27FC236}">
                <a16:creationId xmlns:a16="http://schemas.microsoft.com/office/drawing/2014/main" id="{EDCC4670-7661-4608-B2FC-FB1ED5A93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3186673"/>
            <a:ext cx="3114675" cy="1685925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472E05-9D2E-4C19-84DD-4C7D5AA1EF87}"/>
              </a:ext>
            </a:extLst>
          </p:cNvPr>
          <p:cNvSpPr txBox="1"/>
          <p:nvPr/>
        </p:nvSpPr>
        <p:spPr>
          <a:xfrm>
            <a:off x="2620216" y="365475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Пользователям могут быть предоставлены следующие </a:t>
            </a:r>
            <a:r>
              <a:rPr lang="ru-RU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роли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 при использовании Базы знаний:</a:t>
            </a:r>
            <a:endParaRPr lang="ru-RU" dirty="0"/>
          </a:p>
        </p:txBody>
      </p:sp>
      <p:pic>
        <p:nvPicPr>
          <p:cNvPr id="13" name="Picture 6" descr="undefined">
            <a:extLst>
              <a:ext uri="{FF2B5EF4-FFF2-40B4-BE49-F238E27FC236}">
                <a16:creationId xmlns:a16="http://schemas.microsoft.com/office/drawing/2014/main" id="{39CA9261-83D5-4F58-85A5-4A9A3B1EF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1" y="4872598"/>
            <a:ext cx="3027550" cy="1620233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9F79DD-C952-4F93-A384-B86A2B781785}"/>
              </a:ext>
            </a:extLst>
          </p:cNvPr>
          <p:cNvSpPr txBox="1"/>
          <p:nvPr/>
        </p:nvSpPr>
        <p:spPr>
          <a:xfrm>
            <a:off x="3406588" y="501751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При редактировании документов используется </a:t>
            </a:r>
            <a:r>
              <a:rPr lang="ru-RU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WYSIWYG</a:t>
            </a:r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:</a:t>
            </a:r>
            <a:endParaRPr lang="ru-RU" dirty="0"/>
          </a:p>
        </p:txBody>
      </p:sp>
      <p:sp>
        <p:nvSpPr>
          <p:cNvPr id="16" name="Номер слайда 15">
            <a:extLst>
              <a:ext uri="{FF2B5EF4-FFF2-40B4-BE49-F238E27FC236}">
                <a16:creationId xmlns:a16="http://schemas.microsoft.com/office/drawing/2014/main" id="{2C77303B-B270-4CF6-80D5-9A6FFABBC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z="2000" smtClean="0"/>
              <a:t>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180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87D50-6861-486D-A60C-E3D4BB3A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Поиск и тэги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3B8CBB0-1F5E-48EF-8A75-4C9987989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2023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sz="2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Также к документам можно привязывать тэги. В любой момент Исполнитель с карточки заявки может обратиться к Базе знаний, найти статью по тэгу и вставить в качестве ответа найденную статью (как просто ссылку, так и публикацию целиком)</a:t>
            </a:r>
          </a:p>
        </p:txBody>
      </p:sp>
      <p:pic>
        <p:nvPicPr>
          <p:cNvPr id="5" name="Picture 2" descr="undefined">
            <a:extLst>
              <a:ext uri="{FF2B5EF4-FFF2-40B4-BE49-F238E27FC236}">
                <a16:creationId xmlns:a16="http://schemas.microsoft.com/office/drawing/2014/main" id="{938FF0CC-6F96-438C-AD26-ADF5364D7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47" y="3302386"/>
            <a:ext cx="4975412" cy="2012053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defined">
            <a:extLst>
              <a:ext uri="{FF2B5EF4-FFF2-40B4-BE49-F238E27FC236}">
                <a16:creationId xmlns:a16="http://schemas.microsoft.com/office/drawing/2014/main" id="{AD3B5515-E2EE-49FA-A08A-04FD4BF1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978" y="3112434"/>
            <a:ext cx="3990975" cy="1466850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undefined">
            <a:extLst>
              <a:ext uri="{FF2B5EF4-FFF2-40B4-BE49-F238E27FC236}">
                <a16:creationId xmlns:a16="http://schemas.microsoft.com/office/drawing/2014/main" id="{C8361A8E-B57E-4DEF-93A7-85322ADEB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906" y="5009882"/>
            <a:ext cx="7115175" cy="1181100"/>
          </a:xfrm>
          <a:prstGeom prst="rect">
            <a:avLst/>
          </a:prstGeom>
          <a:noFill/>
          <a:ln>
            <a:solidFill>
              <a:srgbClr val="52D2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3A065D8-DD13-48A9-8F05-EB8100C0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E381C-6006-4518-B637-C58051298FEC}" type="slidenum">
              <a:rPr lang="en-US" sz="2000" smtClean="0"/>
              <a:t>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81641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507</Words>
  <Application>Microsoft Office PowerPoint</Application>
  <PresentationFormat>Широкоэкранный</PresentationFormat>
  <Paragraphs>134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Helvetica Neue</vt:lpstr>
      <vt:lpstr>Roboto</vt:lpstr>
      <vt:lpstr>Office Theme</vt:lpstr>
      <vt:lpstr>IntraService</vt:lpstr>
      <vt:lpstr>IntraService</vt:lpstr>
      <vt:lpstr>Преимущества</vt:lpstr>
      <vt:lpstr>Партнеры</vt:lpstr>
      <vt:lpstr>Партнеры</vt:lpstr>
      <vt:lpstr>Возможности</vt:lpstr>
      <vt:lpstr>Заявки через web и по e-mail</vt:lpstr>
      <vt:lpstr>База знаний</vt:lpstr>
      <vt:lpstr>Поиск и тэги</vt:lpstr>
      <vt:lpstr>Мобильная версия</vt:lpstr>
      <vt:lpstr>Каталог сервисов</vt:lpstr>
      <vt:lpstr>Основные настройки сервиса</vt:lpstr>
      <vt:lpstr>Отчетность</vt:lpstr>
      <vt:lpstr>Отчетность</vt:lpstr>
      <vt:lpstr>Отчетность</vt:lpstr>
      <vt:lpstr>Настройка маршрутизации заявок</vt:lpstr>
      <vt:lpstr>Настройка маршрутизации заявок</vt:lpstr>
      <vt:lpstr>Доработка под ваши требования</vt:lpstr>
      <vt:lpstr>Интеграция / API</vt:lpstr>
      <vt:lpstr>Активы (CMDB)</vt:lpstr>
      <vt:lpstr>Тарифы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 PRESENTATION</dc:title>
  <dc:creator>User</dc:creator>
  <cp:lastModifiedBy>Данил Вовиков</cp:lastModifiedBy>
  <cp:revision>6</cp:revision>
  <dcterms:created xsi:type="dcterms:W3CDTF">2020-05-19T06:49:57Z</dcterms:created>
  <dcterms:modified xsi:type="dcterms:W3CDTF">2022-09-12T13:13:40Z</dcterms:modified>
</cp:coreProperties>
</file>